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3" r:id="rId10"/>
    <p:sldId id="264" r:id="rId11"/>
    <p:sldId id="268" r:id="rId12"/>
    <p:sldId id="265" r:id="rId13"/>
    <p:sldId id="266" r:id="rId14"/>
    <p:sldId id="269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3" r:id="rId23"/>
    <p:sldId id="292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Fredoka" pitchFamily="2" charset="-79"/>
      <p:regular r:id="rId31"/>
      <p:bold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60A"/>
    <a:srgbClr val="EF8F00"/>
    <a:srgbClr val="DF3501"/>
    <a:srgbClr val="E93D01"/>
    <a:srgbClr val="FFB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B94DA-BEBC-46CE-A2B6-05544E1A06F2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6184D13A-FAAE-47D2-8A69-025EBA77E16B}">
      <dgm:prSet phldrT="[Texto]" custT="1"/>
      <dgm:spPr/>
      <dgm:t>
        <a:bodyPr/>
        <a:lstStyle/>
        <a:p>
          <a:r>
            <a:rPr lang="pt-BR" sz="1400" b="0" dirty="0">
              <a:solidFill>
                <a:schemeClr val="bg1"/>
              </a:solidFill>
              <a:latin typeface="Fredoka" pitchFamily="2" charset="-79"/>
              <a:cs typeface="Fredoka" pitchFamily="2" charset="-79"/>
            </a:rPr>
            <a:t>Jorge de Almeida</a:t>
          </a:r>
        </a:p>
      </dgm:t>
    </dgm:pt>
    <dgm:pt modelId="{798F821E-C54A-4736-8E32-D04266106240}" type="parTrans" cxnId="{E9194237-6705-4B7A-850C-C81DA768D19C}">
      <dgm:prSet/>
      <dgm:spPr/>
      <dgm:t>
        <a:bodyPr/>
        <a:lstStyle/>
        <a:p>
          <a:endParaRPr lang="pt-BR"/>
        </a:p>
      </dgm:t>
    </dgm:pt>
    <dgm:pt modelId="{E417B0ED-F01D-46F5-9403-3EF6B6C9177D}" type="sibTrans" cxnId="{E9194237-6705-4B7A-850C-C81DA768D19C}">
      <dgm:prSet/>
      <dgm:spPr/>
      <dgm:t>
        <a:bodyPr/>
        <a:lstStyle/>
        <a:p>
          <a:endParaRPr lang="pt-BR"/>
        </a:p>
      </dgm:t>
    </dgm:pt>
    <dgm:pt modelId="{3227402A-1012-46D2-B0FE-F515572069B9}" type="pres">
      <dgm:prSet presAssocID="{A44B94DA-BEBC-46CE-A2B6-05544E1A06F2}" presName="Name0" presStyleCnt="0">
        <dgm:presLayoutVars>
          <dgm:dir/>
        </dgm:presLayoutVars>
      </dgm:prSet>
      <dgm:spPr/>
    </dgm:pt>
    <dgm:pt modelId="{FB1E8B3F-2F94-4384-97AF-A40BF5C8EC02}" type="pres">
      <dgm:prSet presAssocID="{6184D13A-FAAE-47D2-8A69-025EBA77E16B}" presName="composite" presStyleCnt="0"/>
      <dgm:spPr/>
    </dgm:pt>
    <dgm:pt modelId="{7084BACC-E3E4-49E2-AAD0-7BCBCC2B8D5C}" type="pres">
      <dgm:prSet presAssocID="{6184D13A-FAAE-47D2-8A69-025EBA77E16B}" presName="rect2" presStyleLbl="revTx" presStyleIdx="0" presStyleCnt="1">
        <dgm:presLayoutVars>
          <dgm:bulletEnabled val="1"/>
        </dgm:presLayoutVars>
      </dgm:prSet>
      <dgm:spPr/>
    </dgm:pt>
    <dgm:pt modelId="{413AD8B3-6C8D-4220-B23E-E91025B6B1FE}" type="pres">
      <dgm:prSet presAssocID="{6184D13A-FAAE-47D2-8A69-025EBA77E16B}" presName="rect1" presStyleLbl="alignImgPlace1" presStyleIdx="0" presStyleCnt="1"/>
      <dgm:spPr>
        <a:blipFill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</dgm:ptLst>
  <dgm:cxnLst>
    <dgm:cxn modelId="{E44C4933-9125-4C59-BC37-C35588ED4A77}" type="presOf" srcId="{6184D13A-FAAE-47D2-8A69-025EBA77E16B}" destId="{7084BACC-E3E4-49E2-AAD0-7BCBCC2B8D5C}" srcOrd="0" destOrd="0" presId="urn:microsoft.com/office/officeart/2008/layout/PictureGrid"/>
    <dgm:cxn modelId="{E9194237-6705-4B7A-850C-C81DA768D19C}" srcId="{A44B94DA-BEBC-46CE-A2B6-05544E1A06F2}" destId="{6184D13A-FAAE-47D2-8A69-025EBA77E16B}" srcOrd="0" destOrd="0" parTransId="{798F821E-C54A-4736-8E32-D04266106240}" sibTransId="{E417B0ED-F01D-46F5-9403-3EF6B6C9177D}"/>
    <dgm:cxn modelId="{C373EC58-A2B3-4B33-AE68-D45210E2CAE7}" type="presOf" srcId="{A44B94DA-BEBC-46CE-A2B6-05544E1A06F2}" destId="{3227402A-1012-46D2-B0FE-F515572069B9}" srcOrd="0" destOrd="0" presId="urn:microsoft.com/office/officeart/2008/layout/PictureGrid"/>
    <dgm:cxn modelId="{FF9A3D84-B242-48D8-9C34-90AA7ECA805B}" type="presParOf" srcId="{3227402A-1012-46D2-B0FE-F515572069B9}" destId="{FB1E8B3F-2F94-4384-97AF-A40BF5C8EC02}" srcOrd="0" destOrd="0" presId="urn:microsoft.com/office/officeart/2008/layout/PictureGrid"/>
    <dgm:cxn modelId="{3B4EE99B-C938-42F9-B630-F0272E197F52}" type="presParOf" srcId="{FB1E8B3F-2F94-4384-97AF-A40BF5C8EC02}" destId="{7084BACC-E3E4-49E2-AAD0-7BCBCC2B8D5C}" srcOrd="0" destOrd="0" presId="urn:microsoft.com/office/officeart/2008/layout/PictureGrid"/>
    <dgm:cxn modelId="{6A5BA777-A040-44E1-894A-EF371E579669}" type="presParOf" srcId="{FB1E8B3F-2F94-4384-97AF-A40BF5C8EC02}" destId="{413AD8B3-6C8D-4220-B23E-E91025B6B1FE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4BACC-E3E4-49E2-AAD0-7BCBCC2B8D5C}">
      <dsp:nvSpPr>
        <dsp:cNvPr id="0" name=""/>
        <dsp:cNvSpPr/>
      </dsp:nvSpPr>
      <dsp:spPr>
        <a:xfrm>
          <a:off x="610754" y="115269"/>
          <a:ext cx="1613131" cy="2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53340" bIns="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>
              <a:solidFill>
                <a:schemeClr val="bg1"/>
              </a:solidFill>
              <a:latin typeface="Fredoka" pitchFamily="2" charset="-79"/>
              <a:cs typeface="Fredoka" pitchFamily="2" charset="-79"/>
            </a:rPr>
            <a:t>Jorge de Almeida</a:t>
          </a:r>
        </a:p>
      </dsp:txBody>
      <dsp:txXfrm>
        <a:off x="610754" y="115269"/>
        <a:ext cx="1613131" cy="241969"/>
      </dsp:txXfrm>
    </dsp:sp>
    <dsp:sp modelId="{413AD8B3-6C8D-4220-B23E-E91025B6B1FE}">
      <dsp:nvSpPr>
        <dsp:cNvPr id="0" name=""/>
        <dsp:cNvSpPr/>
      </dsp:nvSpPr>
      <dsp:spPr>
        <a:xfrm>
          <a:off x="610754" y="405198"/>
          <a:ext cx="1613131" cy="161313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BC734-B3C9-4056-B6CD-8B60D78E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46C957-37EA-40D5-B71A-6383845E4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C64958-EA2C-487E-8914-B5796701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94C76-AE94-4F25-A4F3-13417CDB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A20810-5DE7-4EE8-8204-9C7CEC5F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74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0140C-8B34-46E4-B79E-27B5F6E3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DA4757-FA52-43A0-8F3C-4793948F2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BD6F0-59C7-42F5-96CF-810C97A0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817B5A-2D9C-4587-9D5C-6F301DF6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CBDAD1-A985-4A8E-A69F-B91AA7F6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95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5D0488-3550-4188-B473-A763D641B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4B0D98-D753-42C0-ADE8-26A59649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8A68A-FD4A-4CF1-B05F-99C9F230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7DCE3-80F8-4F6B-8D86-6C4309C8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19887E-BF9F-4B3F-9B66-D0A22E7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08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67C3B-8B8E-4A67-B8D0-5555103E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9EB39F-252C-4BD2-910A-7BADFF68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900DB9-C23E-40C4-9157-6634EF6B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EB7F19-976D-4193-B3B5-6FA98A33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9A5BB-317D-4187-B685-BC3FE4F5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8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33971-3D66-44CF-BBD6-F18B42AA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6BEED3-1747-4010-BA4B-46612338B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67BF53-0F9B-4304-AE6E-6A1B1EB2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9BC9E-39EC-45EF-9AD0-CD411072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A2857-95CA-4FBC-A96B-588F8BCC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37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6EC8-7E01-418A-807E-58C84ECF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948E3-CE5C-48BD-B583-715FC04D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2B5934-E4FF-435E-9F72-EAD97DDAE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657709-E8B9-4AC3-A3D3-7AE9A6DB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8B34B4-D3E7-492F-9781-3A9CBD6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16F961-E42D-4CA7-86DD-A65AC979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B49D1-2084-4E98-9246-74D42DC1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4B20C-6D45-4C04-8026-FFC1EC97B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23B645-5F56-4E50-ABFA-C4A17E4F3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7B19435-26DB-4C42-AD5C-865240B6B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9F1E09-B48F-4529-B880-69A76200F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39EF79-9529-418D-9A5B-FE478E4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FC5DFE-041F-4C12-BC32-49C18164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973C65-0C5C-40AB-89B8-FE855D9D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62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85CA1-E7FA-4872-BDFC-5A97560A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77A5F26-11EB-4A70-AB64-60EB933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697A99-0EA4-469A-8A87-3403FDFF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3EE3A7-9CDE-4C8C-BD0F-6EF76808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08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2C5459-8A02-4F09-A99B-D98B128B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FB5112-D5FE-41FC-91B1-D2E95D63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CC71B8-C14A-45D1-B8A3-D81AA3CE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1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05B11-FC85-4A09-A425-0716B5A7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440E3-9EBC-4695-8C6A-95779D9C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29C544-C7E5-4890-BDA5-8CD68ACB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A6A93-CD13-483E-837E-81F9A811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FDCFD0-4FA2-4F4B-AB4D-ADE5CFB3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EA2A09-E38D-432D-BC51-FDC6E7C2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87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EFEF-D07C-4F3F-AFAF-C14C2030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BBD870-5C68-4C0A-91E2-E946528B9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39E41B-F9D2-4461-A974-F0183BBDD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5F5AB8-0DFC-402C-BF26-9C0A5CC8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147968-1359-499D-81CF-EA98F5A4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BF3B1F-3010-4D56-9163-F81120DE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31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E83B36-D1D9-46E2-8FF6-30D32AC7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12D1E-B0C1-48DA-85BA-8065A5117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302FEC-0393-4982-8FD8-306C5B2C3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2A4D-5242-4919-84E2-3026FF76DD2C}" type="datetimeFigureOut">
              <a:rPr lang="pt-BR" smtClean="0"/>
              <a:t>13/04/2024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115CEA-F764-4A13-8EE1-04448B26D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A58269-BF82-4C05-B603-F99170945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0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16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9AFAEE-9223-4FE3-BD09-34CD367F2678}"/>
              </a:ext>
            </a:extLst>
          </p:cNvPr>
          <p:cNvSpPr/>
          <p:nvPr/>
        </p:nvSpPr>
        <p:spPr>
          <a:xfrm>
            <a:off x="5919536" y="835098"/>
            <a:ext cx="5593976" cy="5432612"/>
          </a:xfrm>
          <a:prstGeom prst="round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06" y="1169186"/>
            <a:ext cx="4764437" cy="47644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9956629-7D49-41EA-A0E1-15E2043D76E8}"/>
              </a:ext>
            </a:extLst>
          </p:cNvPr>
          <p:cNvSpPr txBox="1"/>
          <p:nvPr/>
        </p:nvSpPr>
        <p:spPr>
          <a:xfrm>
            <a:off x="376956" y="3551404"/>
            <a:ext cx="51278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Integrantes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: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Andry Marques P. da Silveira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Abner Augusto Monteiro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Isaac Souza Fernandes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João Paulo Oliveira Serra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Luiz Fernando </a:t>
            </a:r>
            <a:r>
              <a:rPr lang="pt-BR" sz="1300" dirty="0" err="1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Versiani</a:t>
            </a:r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 de Melo Penna </a:t>
            </a:r>
          </a:p>
          <a:p>
            <a:r>
              <a: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Samuel Andrade Neto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8760EB-5A98-448D-A1E6-4080861CE32B}"/>
              </a:ext>
            </a:extLst>
          </p:cNvPr>
          <p:cNvSpPr/>
          <p:nvPr/>
        </p:nvSpPr>
        <p:spPr>
          <a:xfrm flipV="1">
            <a:off x="376956" y="7172093"/>
            <a:ext cx="11136556" cy="191705"/>
          </a:xfrm>
          <a:prstGeom prst="roundRect">
            <a:avLst/>
          </a:prstGeom>
          <a:solidFill>
            <a:srgbClr val="EF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0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365523" y="1662405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Requisitos funcionais e não funcionais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742056" y="2292404"/>
            <a:ext cx="10170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Requisitos funcionais são aqueles que determinam as possíveis interação do usuário com o sistema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Fredoka" pitchFamily="2" charset="-79"/>
              </a:rPr>
              <a:t>. </a:t>
            </a:r>
          </a:p>
          <a:p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Fredoka" pitchFamily="2" charset="-79"/>
              </a:rPr>
              <a:t>RF-01 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O site deve testar compatibilidade de peças de acordo com a escolha do usuário na montagem do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pc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RF-02 O site deve conter uma página home com direcionamento claro para o usuário de o que ele quer fazer.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Requisitos não funcionais são aqueles que determinam as especificações técnicas do sistema.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RnF-01 O site deverá ser responsivo permitindo a visualização em qualquer plataforma de forma adequada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RnF-02 O site deve ser compatível com os principais navegadores do mercado (Google Chrome, Firefox, Microsoft Edge).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5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8" y="1176451"/>
            <a:ext cx="302144" cy="302144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365523" y="1662405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Requisitos funcionais e não funcionais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742056" y="2292404"/>
            <a:ext cx="10170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Requisitos funcionais são aqueles que determinam as possíveis interação do usuário com o sistema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Fredoka" pitchFamily="2" charset="-79"/>
              </a:rPr>
              <a:t>. </a:t>
            </a:r>
          </a:p>
          <a:p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Fredoka" pitchFamily="2" charset="-79"/>
              </a:rPr>
              <a:t>RF-01 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O site deve testar compatibilidade de peças de acordo com a escolha do usuário na montagem do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pc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RF-02 O site deve conter uma página home com direcionamento claro para o usuário de o que ele quer fazer.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Requisitos não funcionais são aqueles que determinam as especificações técnicas do sistema.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RnF-01 O site deverá ser responsivo permitindo a visualização em qualquer plataforma de forma adequada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RnF-02 O site deve ser compatível com os principais navegadores do mercado (Google Chrome, Firefox, Microsoft Edge).</a:t>
            </a:r>
          </a:p>
        </p:txBody>
      </p:sp>
    </p:spTree>
    <p:extLst>
      <p:ext uri="{BB962C8B-B14F-4D97-AF65-F5344CB8AC3E}">
        <p14:creationId xmlns:p14="http://schemas.microsoft.com/office/powerpoint/2010/main" val="1270906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3982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365523" y="1662405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Metodologia de trabalho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742057" y="2292404"/>
            <a:ext cx="5353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Usamos as metodologias Scrum,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Kanban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e o Design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thinking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 para o melhor desenvolvimento do nosso projeto, usamos o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Trello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para a auto-organização de tarefas as implementando e concluindo no nosso quadro de tarefas, o Google Drive para um armazenamento seguro de arquivos, o Miro para um desenvolvimento dos quadros do Design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thinking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e o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Github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para o armazenamento do código fonte permitindo assim um livre aceso entre todos os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devs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do projeto e uma fluidez na comunicação e construção do projeto.</a:t>
            </a:r>
          </a:p>
          <a:p>
            <a:endParaRPr lang="pt-BR" sz="1800" dirty="0">
              <a:solidFill>
                <a:schemeClr val="bg1"/>
              </a:solidFill>
              <a:effectLst/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02251D-8A40-4FCF-A0A6-EF2ABD161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6420" y="2046856"/>
            <a:ext cx="2075919" cy="20759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A6DC20-6372-46AC-89F3-5A543627D5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48" y="4445855"/>
            <a:ext cx="1781345" cy="17813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7F1521-9E69-4983-8596-4BF619188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48" y="4139063"/>
            <a:ext cx="1220620" cy="12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403" y="1157605"/>
            <a:ext cx="302144" cy="302144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3982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316876" y="1660351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Metodologia de trabalho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742057" y="2292404"/>
            <a:ext cx="5353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Usamos as metodologias Scrum,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Kanban</a:t>
            </a: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e o Design </a:t>
            </a:r>
            <a:r>
              <a:rPr lang="pt-BR" sz="1800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thinking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 para o melhor desenvolvimento do nosso projeto, usamos o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Trello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para a auto-organização de tarefas as implementando e concluindo no nosso quadro de tarefas, o Google Drive para um armazenamento seguro de arquivos, o Miro para um desenvolvimento dos quadros do Design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thinking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e o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Github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para o armazenamento do código fonte permitindo assim um livre aceso entre todos os </a:t>
            </a:r>
            <a:r>
              <a:rPr lang="pt-BR" dirty="0" err="1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devs</a:t>
            </a:r>
            <a:r>
              <a:rPr lang="pt-BR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 do projeto e uma fluidez na comunicação e construção do projeto.</a:t>
            </a:r>
          </a:p>
          <a:p>
            <a:endParaRPr lang="pt-BR" sz="1800" dirty="0">
              <a:solidFill>
                <a:schemeClr val="bg1"/>
              </a:solidFill>
              <a:effectLst/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02251D-8A40-4FCF-A0A6-EF2ABD161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6420" y="2046856"/>
            <a:ext cx="2075919" cy="20759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A6DC20-6372-46AC-89F3-5A543627D5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48" y="4445855"/>
            <a:ext cx="1781345" cy="17813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7F1521-9E69-4983-8596-4BF619188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48" y="4139063"/>
            <a:ext cx="1220620" cy="122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6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-339747"/>
            <a:ext cx="12768078" cy="7834776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9619C5-2728-4AA9-8DAE-921CACEF855C}"/>
              </a:ext>
            </a:extLst>
          </p:cNvPr>
          <p:cNvSpPr txBox="1"/>
          <p:nvPr/>
        </p:nvSpPr>
        <p:spPr>
          <a:xfrm>
            <a:off x="1036145" y="703761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Wireframes</a:t>
            </a:r>
            <a:endParaRPr lang="pt-BR" sz="2800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A18065B-4E96-4307-9C4D-67B1AA11A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832" y="701332"/>
            <a:ext cx="5752617" cy="57526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226BB560-11C4-4429-A482-12F89E67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" b="63968"/>
          <a:stretch/>
        </p:blipFill>
        <p:spPr>
          <a:xfrm>
            <a:off x="3334871" y="1500173"/>
            <a:ext cx="5280211" cy="3027347"/>
          </a:xfrm>
          <a:prstGeom prst="rect">
            <a:avLst/>
          </a:prstGeom>
          <a:ln>
            <a:noFill/>
          </a:ln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1" y="2108613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58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-339747"/>
            <a:ext cx="12768078" cy="7834776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9619C5-2728-4AA9-8DAE-921CACEF855C}"/>
              </a:ext>
            </a:extLst>
          </p:cNvPr>
          <p:cNvSpPr txBox="1"/>
          <p:nvPr/>
        </p:nvSpPr>
        <p:spPr>
          <a:xfrm>
            <a:off x="1036145" y="703761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Wireframes</a:t>
            </a:r>
            <a:endParaRPr lang="pt-BR" sz="2800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A18065B-4E96-4307-9C4D-67B1AA11A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832" y="701332"/>
            <a:ext cx="5752617" cy="5752617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226BB560-11C4-4429-A482-12F89E67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" b="63968"/>
          <a:stretch/>
        </p:blipFill>
        <p:spPr>
          <a:xfrm>
            <a:off x="3334871" y="1500173"/>
            <a:ext cx="5280211" cy="3027347"/>
          </a:xfrm>
          <a:prstGeom prst="rect">
            <a:avLst/>
          </a:prstGeom>
          <a:ln>
            <a:noFill/>
          </a:ln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1" y="4209933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8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46">
            <a:extLst>
              <a:ext uri="{FF2B5EF4-FFF2-40B4-BE49-F238E27FC236}">
                <a16:creationId xmlns:a16="http://schemas.microsoft.com/office/drawing/2014/main" id="{226BB560-11C4-4429-A482-12F89E67C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" b="63968"/>
          <a:stretch/>
        </p:blipFill>
        <p:spPr>
          <a:xfrm>
            <a:off x="0" y="1"/>
            <a:ext cx="12192000" cy="6990140"/>
          </a:xfrm>
          <a:prstGeom prst="rect">
            <a:avLst/>
          </a:prstGeom>
          <a:ln>
            <a:noFill/>
          </a:ln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47" y="4719381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71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E89940-3FF4-4EE1-AE32-F059ABBF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173316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19" y="4902261"/>
            <a:ext cx="273771" cy="2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1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A3CD9E4-616C-4FE1-9D61-52074E559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5" y="0"/>
            <a:ext cx="12208755" cy="931409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99" y="939861"/>
            <a:ext cx="273771" cy="2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45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9CCB898-D31E-4BE6-908A-71FC0F33A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173316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59" y="543621"/>
            <a:ext cx="273771" cy="2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9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9AFAEE-9223-4FE3-BD09-34CD367F2678}"/>
              </a:ext>
            </a:extLst>
          </p:cNvPr>
          <p:cNvSpPr/>
          <p:nvPr/>
        </p:nvSpPr>
        <p:spPr>
          <a:xfrm>
            <a:off x="-5029200" y="-3429000"/>
            <a:ext cx="24003000" cy="12877799"/>
          </a:xfrm>
          <a:prstGeom prst="roundRect">
            <a:avLst>
              <a:gd name="adj" fmla="val 18632"/>
            </a:avLst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49" y="380572"/>
            <a:ext cx="881241" cy="8812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6C98C70-418E-46C0-8DE8-8C1AD5F5B98F}"/>
              </a:ext>
            </a:extLst>
          </p:cNvPr>
          <p:cNvSpPr/>
          <p:nvPr/>
        </p:nvSpPr>
        <p:spPr>
          <a:xfrm flipV="1">
            <a:off x="-518160" y="6641349"/>
            <a:ext cx="13411200" cy="29238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/>
          <p:nvPr/>
        </p:nvGrpSpPr>
        <p:grpSpPr>
          <a:xfrm>
            <a:off x="3499227" y="2405367"/>
            <a:ext cx="1928662" cy="1800650"/>
            <a:chOff x="3060539" y="2542935"/>
            <a:chExt cx="1928662" cy="180065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/>
            <p:nvPr/>
          </p:nvSpPr>
          <p:spPr>
            <a:xfrm>
              <a:off x="3060539" y="3697254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/>
          <p:nvPr/>
        </p:nvGrpSpPr>
        <p:grpSpPr>
          <a:xfrm>
            <a:off x="585941" y="2441651"/>
            <a:ext cx="1928662" cy="1670904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/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/>
          <p:nvPr/>
        </p:nvGrpSpPr>
        <p:grpSpPr>
          <a:xfrm>
            <a:off x="6412513" y="2461495"/>
            <a:ext cx="1928662" cy="165106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/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/>
          <p:nvPr/>
        </p:nvGrpSpPr>
        <p:grpSpPr>
          <a:xfrm>
            <a:off x="9325799" y="2461495"/>
            <a:ext cx="1928662" cy="1789559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3" cy="1073003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/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306545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D348C2-BAD3-4473-AE5F-79AA4368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13050683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39" y="513141"/>
            <a:ext cx="273771" cy="27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27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8D124F-CB92-4AA8-9817-22F71D6B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90916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" y="3774501"/>
            <a:ext cx="273771" cy="27377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357D55-A3BE-4F2B-AD96-5D4D3B5249DD}"/>
              </a:ext>
            </a:extLst>
          </p:cNvPr>
          <p:cNvSpPr/>
          <p:nvPr/>
        </p:nvSpPr>
        <p:spPr>
          <a:xfrm flipV="1">
            <a:off x="0" y="7132319"/>
            <a:ext cx="12192000" cy="533400"/>
          </a:xfrm>
          <a:prstGeom prst="roundRect">
            <a:avLst/>
          </a:prstGeom>
          <a:solidFill>
            <a:srgbClr val="3816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036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8D124F-CB92-4AA8-9817-22F71D6B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90916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79" y="492821"/>
            <a:ext cx="273771" cy="27377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357D55-A3BE-4F2B-AD96-5D4D3B5249DD}"/>
              </a:ext>
            </a:extLst>
          </p:cNvPr>
          <p:cNvSpPr/>
          <p:nvPr/>
        </p:nvSpPr>
        <p:spPr>
          <a:xfrm flipV="1">
            <a:off x="0" y="7132319"/>
            <a:ext cx="12192000" cy="533400"/>
          </a:xfrm>
          <a:prstGeom prst="roundRect">
            <a:avLst/>
          </a:prstGeom>
          <a:solidFill>
            <a:srgbClr val="3816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291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8D124F-CB92-4AA8-9817-22F71D6B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290916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CD9792A-D4B2-4729-B977-7CEE270FE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79" y="462341"/>
            <a:ext cx="273771" cy="273771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357D55-A3BE-4F2B-AD96-5D4D3B5249DD}"/>
              </a:ext>
            </a:extLst>
          </p:cNvPr>
          <p:cNvSpPr/>
          <p:nvPr/>
        </p:nvSpPr>
        <p:spPr>
          <a:xfrm flipV="1">
            <a:off x="-304800" y="822959"/>
            <a:ext cx="13228320" cy="7243896"/>
          </a:xfrm>
          <a:prstGeom prst="roundRect">
            <a:avLst/>
          </a:prstGeom>
          <a:solidFill>
            <a:srgbClr val="3816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08A887-504E-40FA-BCDE-CFAB7AF38200}"/>
              </a:ext>
            </a:extLst>
          </p:cNvPr>
          <p:cNvGrpSpPr/>
          <p:nvPr/>
        </p:nvGrpSpPr>
        <p:grpSpPr>
          <a:xfrm>
            <a:off x="731513" y="1080327"/>
            <a:ext cx="5752617" cy="6986528"/>
            <a:chOff x="452171" y="1303858"/>
            <a:chExt cx="5752617" cy="6986528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0E181A4D-9A74-4095-8EE7-EB70EEE7443D}"/>
                </a:ext>
              </a:extLst>
            </p:cNvPr>
            <p:cNvSpPr txBox="1"/>
            <p:nvPr/>
          </p:nvSpPr>
          <p:spPr>
            <a:xfrm>
              <a:off x="452171" y="1303858"/>
              <a:ext cx="5752617" cy="69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Obrigado pela atenção</a:t>
              </a: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7E52467-3CCA-40F4-96C5-89243916F25A}"/>
                </a:ext>
              </a:extLst>
            </p:cNvPr>
            <p:cNvSpPr txBox="1"/>
            <p:nvPr/>
          </p:nvSpPr>
          <p:spPr>
            <a:xfrm>
              <a:off x="574217" y="1955709"/>
              <a:ext cx="5127811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Integrantes</a:t>
              </a:r>
              <a:r>
                <a:rPr lang="pt-BR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: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Andry Marques P. da Silveira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Abner Augusto Monteiro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Isaac Souza Fernandes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João Paulo Oliveira Serra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Luiz Fernando </a:t>
              </a:r>
              <a:r>
                <a:rPr lang="pt-BR" sz="1300" dirty="0" err="1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Versiani</a:t>
              </a:r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 de Melo Penna </a:t>
              </a: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endParaRPr lang="pt-BR" sz="13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endParaRPr>
            </a:p>
            <a:p>
              <a:r>
                <a:rPr lang="pt-BR" sz="13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Samuel Andrade Neto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84B8688D-32AC-40C1-BC8B-77892FA3C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78" y="1463040"/>
            <a:ext cx="4764437" cy="47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11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49" y="380572"/>
            <a:ext cx="881241" cy="88124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/>
          <p:nvPr/>
        </p:nvGrpSpPr>
        <p:grpSpPr>
          <a:xfrm>
            <a:off x="3499227" y="2405367"/>
            <a:ext cx="1928662" cy="1800650"/>
            <a:chOff x="3060539" y="2542935"/>
            <a:chExt cx="1928662" cy="1800650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/>
            <p:nvPr/>
          </p:nvSpPr>
          <p:spPr>
            <a:xfrm>
              <a:off x="3060539" y="3697254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/>
          <p:nvPr/>
        </p:nvGrpSpPr>
        <p:grpSpPr>
          <a:xfrm>
            <a:off x="585941" y="2441651"/>
            <a:ext cx="1928662" cy="1670904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/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/>
          <p:nvPr/>
        </p:nvGrpSpPr>
        <p:grpSpPr>
          <a:xfrm>
            <a:off x="6412513" y="2461495"/>
            <a:ext cx="1928662" cy="165106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/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/>
          <p:nvPr/>
        </p:nvGrpSpPr>
        <p:grpSpPr>
          <a:xfrm>
            <a:off x="9325799" y="2461495"/>
            <a:ext cx="1928662" cy="1789559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3" cy="1073003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/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518160" y="6641349"/>
            <a:ext cx="13411200" cy="29238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18" y="4001552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1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49" y="380572"/>
            <a:ext cx="881241" cy="88124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831165"/>
            <a:ext cx="398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Qual o problema?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8993F2-A08B-4536-B9EC-7656418CD0B2}"/>
              </a:ext>
            </a:extLst>
          </p:cNvPr>
          <p:cNvSpPr txBox="1"/>
          <p:nvPr/>
        </p:nvSpPr>
        <p:spPr>
          <a:xfrm>
            <a:off x="1143970" y="3429000"/>
            <a:ext cx="5186556" cy="165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O problema que o projeto visa resolver é a dificuldade que as pessoas encontram quando precisam montar uma máquina pessoal para jogos ou aplicações que exigem um direcionamento específico de hardware.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8468950-DA50-4598-B8D7-D6396C935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50" y="2736187"/>
            <a:ext cx="2861973" cy="28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9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49" y="380572"/>
            <a:ext cx="881241" cy="88124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831165"/>
            <a:ext cx="398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Justificativa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8993F2-A08B-4536-B9EC-7656418CD0B2}"/>
              </a:ext>
            </a:extLst>
          </p:cNvPr>
          <p:cNvSpPr txBox="1"/>
          <p:nvPr/>
        </p:nvSpPr>
        <p:spPr>
          <a:xfrm>
            <a:off x="736790" y="2664078"/>
            <a:ext cx="9855569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Fredoka" pitchFamily="2" charset="-79"/>
                <a:cs typeface="Fredoka" pitchFamily="2" charset="-79"/>
              </a:rPr>
              <a:t>Montar um computador, pode ser complicado para pessoas que não tem conhecimento comum sobre a área, ou que não possuem experiência em hardware ou software, e que, às vezes, só necessitam de um desktop para jogar, estudar, ou trabalhar, de forma simples e prática, dentre outras funcionalidades.</a:t>
            </a:r>
            <a:endParaRPr lang="pt-BR" b="0" dirty="0">
              <a:solidFill>
                <a:schemeClr val="bg1"/>
              </a:solidFill>
              <a:effectLst/>
              <a:latin typeface="Fredoka" pitchFamily="2" charset="-79"/>
              <a:cs typeface="Fredoka" pitchFamily="2" charset="-79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Fredoka" pitchFamily="2" charset="-79"/>
                <a:cs typeface="Fredoka" pitchFamily="2" charset="-79"/>
              </a:rPr>
              <a:t>Quanto à compatibilidade de hardware, que é o nosso foco. Um grupo de pessoas que querem montar um computador para jogar, podem encontrar problemas para escolher as peças necessárias e, dentre elas, causar a compatibilidade correta e funcional para o melhor desempenho de sua máquina. Por exemplo, a placa mãe precisa ser conivente com o processador, a memória RAM, e a placa de vídeo, ou também, a fonte precisa ser adequada para suportar as demais funcionalidades, dentre outros aspectos que vão ser decorridos e explicados durante a apresentação. </a:t>
            </a:r>
            <a:endParaRPr lang="pt-BR" b="0" dirty="0">
              <a:solidFill>
                <a:schemeClr val="bg1"/>
              </a:solidFill>
              <a:effectLst/>
              <a:latin typeface="Fredoka" pitchFamily="2" charset="-79"/>
              <a:cs typeface="Fredoka" pitchFamily="2" charset="-79"/>
            </a:endParaRPr>
          </a:p>
          <a:p>
            <a:br>
              <a:rPr lang="pt-BR" dirty="0"/>
            </a:br>
            <a:endParaRPr lang="pt-BR" dirty="0">
              <a:solidFill>
                <a:schemeClr val="bg1"/>
              </a:solidFill>
              <a:effectLst/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0178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07F77-DA35-4971-B806-69D47257F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449" y="380572"/>
            <a:ext cx="881241" cy="88124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831165"/>
            <a:ext cx="398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Solução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84" y="2430111"/>
            <a:ext cx="4021464" cy="40214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508000" y="2834640"/>
            <a:ext cx="558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Apresentamos a vocês o fim dos problemas relacionado a montagem de computadores pessoais o PC MATCH, ele ira comparar componentes de computadores para que você possa comprar sem medo de errar.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Caso queira apenas recomendações para o seu tipo de uso, ele também terá.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Agora se você quer aprender a montar do 0 o seu computador e descobrir o que cada componente faz ele também irá lhe ajudar</a:t>
            </a:r>
          </a:p>
        </p:txBody>
      </p:sp>
    </p:spTree>
    <p:extLst>
      <p:ext uri="{BB962C8B-B14F-4D97-AF65-F5344CB8AC3E}">
        <p14:creationId xmlns:p14="http://schemas.microsoft.com/office/powerpoint/2010/main" val="250405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831165"/>
            <a:ext cx="398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Público-alvo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558919" y="2933955"/>
            <a:ext cx="738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Embora vários grupos de pessoas precisem de computador para vários assuntos, este trabalho foi focado para as pessoas que, independente da idade, necessitam de uma máquina para jogar, desde o jogo com software mais pesado, ao mais leve, que, de modo geral, influencia na escolha do hardware adequado para um bom funcionamento.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Dentro deste grupo, inclui pessoas, como dito anteriormente, de várias idades, e também que querem determinada fluidez e qualidade gráfica, visando ou não, o seu custo benefício, em que se inclui, consequentemente, do mínimo necessário de determinados hardwares, para a sua potência por sequência dos jogos.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7904D0-C322-46F4-865A-12029FEF4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65" y="3292915"/>
            <a:ext cx="2295855" cy="229585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05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838742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31" y="1250777"/>
            <a:ext cx="302144" cy="302144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831165"/>
            <a:ext cx="3988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Público-alvo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558919" y="2933955"/>
            <a:ext cx="73862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Embora vários grupos de pessoas precisem de computador para vários assuntos, este trabalho foi focado para as pessoas que, independente da idade, necessitam de uma máquina para jogar, desde o jogo com software mais pesado, ao mais leve, que, de modo geral, influencia na escolha do hardware adequado para um bom funcionamento.</a:t>
            </a:r>
          </a:p>
          <a:p>
            <a:endParaRPr lang="pt-BR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  <a:p>
            <a:r>
              <a:rPr lang="pt-BR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Dentro deste grupo, inclui pessoas, como dito anteriormente, de várias idades, e também que querem determinada fluidez e qualidade gráfica, visando ou não, o seu custo benefício, em que se inclui, consequentemente, do mínimo necessário de determinados hardwares, para a sua potência por sequência dos jogos.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7904D0-C322-46F4-865A-12029FEF4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65" y="3292915"/>
            <a:ext cx="2295855" cy="22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77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892692F-6C9A-439D-BEF9-59B2F9274FBC}"/>
              </a:ext>
            </a:extLst>
          </p:cNvPr>
          <p:cNvSpPr/>
          <p:nvPr/>
        </p:nvSpPr>
        <p:spPr>
          <a:xfrm flipV="1">
            <a:off x="-288039" y="1521472"/>
            <a:ext cx="12768078" cy="5616341"/>
          </a:xfrm>
          <a:prstGeom prst="roundRect">
            <a:avLst>
              <a:gd name="adj" fmla="val 14075"/>
            </a:avLst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64207599-3ADC-4D25-A1A7-59A38992B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44" y="7137813"/>
            <a:ext cx="302144" cy="302144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F9C0AE6-77CF-4E18-8FA8-59A287875649}"/>
              </a:ext>
            </a:extLst>
          </p:cNvPr>
          <p:cNvGrpSpPr>
            <a:grpSpLocks noChangeAspect="1"/>
          </p:cNvGrpSpPr>
          <p:nvPr/>
        </p:nvGrpSpPr>
        <p:grpSpPr>
          <a:xfrm>
            <a:off x="5410535" y="380572"/>
            <a:ext cx="1145213" cy="1011769"/>
            <a:chOff x="3060539" y="2542935"/>
            <a:chExt cx="1928662" cy="183142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A211E2E-7E28-4B6D-83C2-BA1AE351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69" y="2542935"/>
              <a:ext cx="1073003" cy="10730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96424C1-6411-4FC8-B832-767F664C90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60539" y="3697254"/>
              <a:ext cx="1928662" cy="677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Especificações do projeto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76D85CD-D034-4333-8E70-5E8F3E242A19}"/>
              </a:ext>
            </a:extLst>
          </p:cNvPr>
          <p:cNvGrpSpPr>
            <a:grpSpLocks noChangeAspect="1"/>
          </p:cNvGrpSpPr>
          <p:nvPr/>
        </p:nvGrpSpPr>
        <p:grpSpPr>
          <a:xfrm>
            <a:off x="3737248" y="447124"/>
            <a:ext cx="881241" cy="763467"/>
            <a:chOff x="585941" y="2441651"/>
            <a:chExt cx="1928662" cy="1670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A98A6EA-284E-4E0C-B21B-BDDD2B26D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3771" y="2441651"/>
              <a:ext cx="1073003" cy="1073003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8B43879-512E-4335-A5BF-B25ED761F5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5941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Introdução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8A9A110-7A30-4260-9502-256B78B957AF}"/>
              </a:ext>
            </a:extLst>
          </p:cNvPr>
          <p:cNvGrpSpPr>
            <a:grpSpLocks noChangeAspect="1"/>
          </p:cNvGrpSpPr>
          <p:nvPr/>
        </p:nvGrpSpPr>
        <p:grpSpPr>
          <a:xfrm>
            <a:off x="7379550" y="443992"/>
            <a:ext cx="998664" cy="754400"/>
            <a:chOff x="6412513" y="2461495"/>
            <a:chExt cx="1928662" cy="1651060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A49DF93-B033-4604-BC7E-99B19FB8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0343" y="2461495"/>
              <a:ext cx="1073003" cy="1073003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F6CFEC-D4F6-4B24-BF1A-29B56FF940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12513" y="3743223"/>
              <a:ext cx="1928662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Metodologia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5ED5E11-5EA8-43B6-BD42-775EEC8DC39D}"/>
              </a:ext>
            </a:extLst>
          </p:cNvPr>
          <p:cNvGrpSpPr>
            <a:grpSpLocks noChangeAspect="1"/>
          </p:cNvGrpSpPr>
          <p:nvPr/>
        </p:nvGrpSpPr>
        <p:grpSpPr>
          <a:xfrm>
            <a:off x="9202016" y="406854"/>
            <a:ext cx="998664" cy="926636"/>
            <a:chOff x="9325799" y="2461495"/>
            <a:chExt cx="1928662" cy="178955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96D1658-4752-4E8B-8D01-DD836607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53629" y="2461495"/>
              <a:ext cx="1073004" cy="107300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7294D36E-0D6A-4D22-AEC1-1A0FACD776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25799" y="3604723"/>
              <a:ext cx="1928662" cy="6463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pt-BR" sz="1100" dirty="0">
                  <a:latin typeface="Fredoka" pitchFamily="2" charset="-79"/>
                  <a:cs typeface="Fredoka" pitchFamily="2" charset="-79"/>
                </a:rPr>
                <a:t>Projeto de Interface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B53B68-1C9A-4A88-9982-E00116A80F1E}"/>
              </a:ext>
            </a:extLst>
          </p:cNvPr>
          <p:cNvSpPr txBox="1"/>
          <p:nvPr/>
        </p:nvSpPr>
        <p:spPr>
          <a:xfrm>
            <a:off x="434971" y="1673200"/>
            <a:ext cx="652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Persona e história de usuários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175CB6-DF4D-4528-B229-3BB4724E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8" y="372220"/>
            <a:ext cx="881242" cy="8812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A82068-7F37-4587-8B4A-F0148B072AF9}"/>
              </a:ext>
            </a:extLst>
          </p:cNvPr>
          <p:cNvSpPr txBox="1"/>
          <p:nvPr/>
        </p:nvSpPr>
        <p:spPr>
          <a:xfrm>
            <a:off x="2463761" y="2603765"/>
            <a:ext cx="2937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Idade: 35 anos</a:t>
            </a:r>
          </a:p>
          <a:p>
            <a:endParaRPr lang="pt-BR" sz="1400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400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Ocupação: Prof. de Física.</a:t>
            </a:r>
          </a:p>
          <a:p>
            <a:endParaRPr lang="pt-BR" sz="1400" dirty="0">
              <a:solidFill>
                <a:schemeClr val="bg1"/>
              </a:solidFill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r>
              <a:rPr lang="pt-BR" sz="1400" dirty="0">
                <a:solidFill>
                  <a:schemeClr val="bg1"/>
                </a:solidFill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Estado Civil: Casado. </a:t>
            </a: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D5D561B6-5A28-49EC-8475-9668DE721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783991"/>
              </p:ext>
            </p:extLst>
          </p:nvPr>
        </p:nvGraphicFramePr>
        <p:xfrm>
          <a:off x="3370" y="2065274"/>
          <a:ext cx="283464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5" name="CaixaDeTexto 34">
            <a:extLst>
              <a:ext uri="{FF2B5EF4-FFF2-40B4-BE49-F238E27FC236}">
                <a16:creationId xmlns:a16="http://schemas.microsoft.com/office/drawing/2014/main" id="{FB28B08C-FB26-43C6-AF7F-B09A40BE87F6}"/>
              </a:ext>
            </a:extLst>
          </p:cNvPr>
          <p:cNvSpPr txBox="1"/>
          <p:nvPr/>
        </p:nvSpPr>
        <p:spPr>
          <a:xfrm>
            <a:off x="642000" y="4146214"/>
            <a:ext cx="6317600" cy="2899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Aplicativos usados: </a:t>
            </a:r>
            <a:r>
              <a:rPr lang="pt-BR" sz="1600" u="none" strike="noStrike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Youtube, Instagram, WhatsApp, </a:t>
            </a:r>
            <a:r>
              <a:rPr lang="pt-BR" sz="1600" u="none" strike="noStrike" dirty="0" err="1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Spotify</a:t>
            </a:r>
            <a:r>
              <a:rPr lang="pt-BR" sz="1600" u="none" strike="noStrike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, PlayStation Plus, </a:t>
            </a:r>
          </a:p>
          <a:p>
            <a:pPr>
              <a:lnSpc>
                <a:spcPct val="115000"/>
              </a:lnSpc>
            </a:pPr>
            <a:endParaRPr lang="pt-BR" sz="1600" u="none" strike="noStrike" dirty="0">
              <a:solidFill>
                <a:schemeClr val="bg1"/>
              </a:solidFill>
              <a:effectLst/>
              <a:latin typeface="Fredoka" pitchFamily="2" charset="-79"/>
              <a:ea typeface="Arial" panose="020B0604020202020204" pitchFamily="34" charset="0"/>
              <a:cs typeface="Fredoka" pitchFamily="2" charset="-79"/>
            </a:endParaRPr>
          </a:p>
          <a:p>
            <a:pPr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Motivações: </a:t>
            </a:r>
            <a:r>
              <a:rPr lang="pt-BR" sz="1600" u="none" strike="noStrike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Felicidade do filho, Estabilidade financeira, Esposa.</a:t>
            </a:r>
          </a:p>
          <a:p>
            <a:pPr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Frustrações: </a:t>
            </a:r>
            <a:r>
              <a:rPr lang="pt-BR" sz="1600" u="none" strike="noStrike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Preocupação com a saúde física</a:t>
            </a:r>
          </a:p>
          <a:p>
            <a:pPr marL="457200"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Hobbies: </a:t>
            </a:r>
            <a:r>
              <a:rPr lang="pt-BR" sz="1600" u="none" strike="noStrike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Jogar vídeo game, Escutar música clássica, Caminhada com a família</a:t>
            </a:r>
          </a:p>
          <a:p>
            <a:pPr marL="457200">
              <a:lnSpc>
                <a:spcPct val="115000"/>
              </a:lnSpc>
            </a:pPr>
            <a:r>
              <a:rPr lang="pt-BR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4D2F5F-D48B-4808-B68C-C3F479CA9B3D}"/>
              </a:ext>
            </a:extLst>
          </p:cNvPr>
          <p:cNvSpPr txBox="1"/>
          <p:nvPr/>
        </p:nvSpPr>
        <p:spPr>
          <a:xfrm>
            <a:off x="7128160" y="2403016"/>
            <a:ext cx="4590400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A partir da compreensão do dia a dia das personas identificadas para o projeto, foram registradas as seguintes histórias de usuários.</a:t>
            </a:r>
          </a:p>
          <a:p>
            <a:pPr algn="ctr">
              <a:lnSpc>
                <a:spcPct val="115000"/>
              </a:lnSpc>
            </a:pPr>
            <a:r>
              <a:rPr lang="pt-BR" sz="1600" dirty="0">
                <a:solidFill>
                  <a:schemeClr val="bg1"/>
                </a:solidFill>
                <a:effectLst/>
                <a:latin typeface="Fredoka" pitchFamily="2" charset="-79"/>
                <a:ea typeface="Arial" panose="020B0604020202020204" pitchFamily="34" charset="0"/>
                <a:cs typeface="Fredoka" pitchFamily="2" charset="-79"/>
              </a:rPr>
              <a:t> 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9378D740-9565-4B9C-8DB9-BCAA072047F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EF8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60" y="3590642"/>
            <a:ext cx="4687703" cy="251551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67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1157</Words>
  <Application>Microsoft Office PowerPoint</Application>
  <PresentationFormat>Widescreen</PresentationFormat>
  <Paragraphs>155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Fredoka</vt:lpstr>
      <vt:lpstr>Calibri Light</vt:lpstr>
      <vt:lpstr>Calibri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Andry Marques</dc:creator>
  <cp:lastModifiedBy>Andry Marques</cp:lastModifiedBy>
  <cp:revision>34</cp:revision>
  <dcterms:created xsi:type="dcterms:W3CDTF">2024-04-14T01:44:23Z</dcterms:created>
  <dcterms:modified xsi:type="dcterms:W3CDTF">2024-04-14T06:31:09Z</dcterms:modified>
</cp:coreProperties>
</file>